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7" d="100"/>
          <a:sy n="87" d="100"/>
        </p:scale>
        <p:origin x="38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DC2C-E193-4D47-A78D-0A92A6A467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861B-23DA-400D-8504-57D819501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29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DC2C-E193-4D47-A78D-0A92A6A467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861B-23DA-400D-8504-57D819501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109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DC2C-E193-4D47-A78D-0A92A6A467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861B-23DA-400D-8504-57D819501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024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DC2C-E193-4D47-A78D-0A92A6A467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861B-23DA-400D-8504-57D819501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07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DC2C-E193-4D47-A78D-0A92A6A467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861B-23DA-400D-8504-57D819501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29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DC2C-E193-4D47-A78D-0A92A6A467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861B-23DA-400D-8504-57D819501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450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DC2C-E193-4D47-A78D-0A92A6A467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861B-23DA-400D-8504-57D819501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30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DC2C-E193-4D47-A78D-0A92A6A467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861B-23DA-400D-8504-57D819501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81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DC2C-E193-4D47-A78D-0A92A6A467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861B-23DA-400D-8504-57D819501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7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DC2C-E193-4D47-A78D-0A92A6A467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861B-23DA-400D-8504-57D819501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21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DC2C-E193-4D47-A78D-0A92A6A467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861B-23DA-400D-8504-57D819501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5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3DC2C-E193-4D47-A78D-0A92A6A46711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8861B-23DA-400D-8504-57D819501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07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552054"/>
              </p:ext>
            </p:extLst>
          </p:nvPr>
        </p:nvGraphicFramePr>
        <p:xfrm>
          <a:off x="6883960" y="1053985"/>
          <a:ext cx="5105400" cy="1984867"/>
        </p:xfrm>
        <a:graphic>
          <a:graphicData uri="http://schemas.openxmlformats.org/drawingml/2006/table">
            <a:tbl>
              <a:tblPr firstRow="1" bandRow="1"/>
              <a:tblGrid>
                <a:gridCol w="5105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79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Tactically Relevant Situational Awareness </a:t>
                      </a:r>
                      <a:r>
                        <a:rPr lang="en-US" sz="1100" b="1" smtClean="0">
                          <a:solidFill>
                            <a:schemeClr val="tx1"/>
                          </a:solidFill>
                        </a:rPr>
                        <a:t>and Understanding</a:t>
                      </a: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CE1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91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>
                          <a:tab pos="117475" algn="l"/>
                        </a:tabLst>
                        <a:defRPr/>
                      </a:pPr>
                      <a:r>
                        <a:rPr lang="en-US" sz="1100" dirty="0" smtClean="0"/>
                        <a:t>Next Generation Identification and Characterization - comprehensive and verifiable location of targets across various sensor systems</a:t>
                      </a: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23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Applicable in all environments – not just airborne assets in uncontested environments</a:t>
                      </a: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91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Includes means to turn information into decision quality data – Artificial Intelligence (AI)/Machine Learning (ML)</a:t>
                      </a: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91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Includes human-machine interface to make the data accessible and usable to all SOF echelons – operator through Tactical Operations Center (TOC) Commander</a:t>
                      </a: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376760"/>
              </p:ext>
            </p:extLst>
          </p:nvPr>
        </p:nvGraphicFramePr>
        <p:xfrm>
          <a:off x="154649" y="1332060"/>
          <a:ext cx="1776312" cy="1203960"/>
        </p:xfrm>
        <a:graphic>
          <a:graphicData uri="http://schemas.openxmlformats.org/drawingml/2006/table">
            <a:tbl>
              <a:tblPr firstRow="1" bandRow="1"/>
              <a:tblGrid>
                <a:gridCol w="17763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28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CDR, USSOCOM PRIORITIES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28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1" dirty="0" smtClean="0"/>
                        <a:t>Win</a:t>
                      </a:r>
                      <a:endParaRPr lang="en-US" sz="1100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28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1" dirty="0" smtClean="0"/>
                        <a:t>Transform</a:t>
                      </a:r>
                      <a:endParaRPr lang="en-US" sz="1100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28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1" dirty="0" smtClean="0"/>
                        <a:t>People</a:t>
                      </a:r>
                      <a:endParaRPr lang="en-US" sz="1100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611445"/>
              </p:ext>
            </p:extLst>
          </p:nvPr>
        </p:nvGraphicFramePr>
        <p:xfrm>
          <a:off x="6883960" y="3127297"/>
          <a:ext cx="5105400" cy="1115279"/>
        </p:xfrm>
        <a:graphic>
          <a:graphicData uri="http://schemas.openxmlformats.org/drawingml/2006/table">
            <a:tbl>
              <a:tblPr firstRow="1" bandRow="1"/>
              <a:tblGrid>
                <a:gridCol w="5105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79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Communication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and Navigation in All Environments</a:t>
                      </a: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CE1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91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>
                          <a:tab pos="117475" algn="l"/>
                        </a:tabLst>
                        <a:defRPr/>
                      </a:pPr>
                      <a:r>
                        <a:rPr lang="en-US" sz="1100" dirty="0" smtClean="0"/>
                        <a:t>Global Positioning System (GPS) Denied – regardless of cause</a:t>
                      </a: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23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Hostile, contested, and Crowded Electromagnetic Spectrum</a:t>
                      </a: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91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Low Signature</a:t>
                      </a: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737619"/>
              </p:ext>
            </p:extLst>
          </p:nvPr>
        </p:nvGraphicFramePr>
        <p:xfrm>
          <a:off x="6883959" y="4361164"/>
          <a:ext cx="5105401" cy="826173"/>
        </p:xfrm>
        <a:graphic>
          <a:graphicData uri="http://schemas.openxmlformats.org/drawingml/2006/table">
            <a:tbl>
              <a:tblPr firstRow="1" bandRow="1"/>
              <a:tblGrid>
                <a:gridCol w="51054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79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Tailored Lethality</a:t>
                      </a: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CE1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91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>
                          <a:tab pos="117475" algn="l"/>
                        </a:tabLst>
                        <a:defRPr/>
                      </a:pPr>
                      <a:r>
                        <a:rPr lang="en-US" sz="1100" dirty="0" smtClean="0"/>
                        <a:t>Counter-materiel &amp; Counter-personnel</a:t>
                      </a: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23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Incorporates scalability and reversibility</a:t>
                      </a: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014182"/>
              </p:ext>
            </p:extLst>
          </p:nvPr>
        </p:nvGraphicFramePr>
        <p:xfrm>
          <a:off x="6883960" y="5405224"/>
          <a:ext cx="5105400" cy="1131427"/>
        </p:xfrm>
        <a:graphic>
          <a:graphicData uri="http://schemas.openxmlformats.org/drawingml/2006/table">
            <a:tbl>
              <a:tblPr firstRow="1" bandRow="1"/>
              <a:tblGrid>
                <a:gridCol w="5105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79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Biotechnologies</a:t>
                      </a: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CE1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91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>
                          <a:tab pos="117475" algn="l"/>
                        </a:tabLst>
                        <a:defRPr/>
                      </a:pPr>
                      <a:r>
                        <a:rPr lang="en-US" sz="1100" dirty="0" smtClean="0"/>
                        <a:t>Understand and counter adversary Weapons of Mass Destruction (WMD)/terror/effect</a:t>
                      </a: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23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Explore means to optimize SOF warfighter capability/performance throughout their career</a:t>
                      </a: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-13650" y="115221"/>
            <a:ext cx="12192001" cy="445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S&amp;T Main Focus Areas Linkages to 2018 NDS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037561" y="528927"/>
            <a:ext cx="8046720" cy="1732"/>
          </a:xfrm>
          <a:prstGeom prst="line">
            <a:avLst/>
          </a:prstGeom>
          <a:noFill/>
          <a:ln w="76200" cap="flat" cmpd="sng" algn="ctr">
            <a:solidFill>
              <a:srgbClr val="FFC000"/>
            </a:solidFill>
            <a:prstDash val="solid"/>
          </a:ln>
          <a:effectLst/>
        </p:spPr>
      </p:cxnSp>
      <p:sp>
        <p:nvSpPr>
          <p:cNvPr id="11" name="Curved Down Arrow 10"/>
          <p:cNvSpPr/>
          <p:nvPr/>
        </p:nvSpPr>
        <p:spPr>
          <a:xfrm rot="310319">
            <a:off x="1772159" y="647989"/>
            <a:ext cx="828608" cy="361775"/>
          </a:xfrm>
          <a:prstGeom prst="curvedDownArrow">
            <a:avLst>
              <a:gd name="adj1" fmla="val 48486"/>
              <a:gd name="adj2" fmla="val 88499"/>
              <a:gd name="adj3" fmla="val 48239"/>
            </a:avLst>
          </a:prstGeom>
          <a:solidFill>
            <a:srgbClr val="8064A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758086"/>
              </p:ext>
            </p:extLst>
          </p:nvPr>
        </p:nvGraphicFramePr>
        <p:xfrm>
          <a:off x="171078" y="869342"/>
          <a:ext cx="1776312" cy="426720"/>
        </p:xfrm>
        <a:graphic>
          <a:graphicData uri="http://schemas.openxmlformats.org/drawingml/2006/table">
            <a:tbl>
              <a:tblPr firstRow="1" bandRow="1"/>
              <a:tblGrid>
                <a:gridCol w="17763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28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2018 NATIONAL DEFENSE STRATEGY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(NDS)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3" name="Right Arrow 12"/>
          <p:cNvSpPr/>
          <p:nvPr/>
        </p:nvSpPr>
        <p:spPr>
          <a:xfrm>
            <a:off x="6487876" y="1599007"/>
            <a:ext cx="304800" cy="322206"/>
          </a:xfrm>
          <a:prstGeom prst="rightArrow">
            <a:avLst/>
          </a:prstGeom>
          <a:solidFill>
            <a:srgbClr val="8064A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6487876" y="4507992"/>
            <a:ext cx="304800" cy="322206"/>
          </a:xfrm>
          <a:prstGeom prst="rightArrow">
            <a:avLst/>
          </a:prstGeom>
          <a:solidFill>
            <a:srgbClr val="8064A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6487876" y="1195149"/>
            <a:ext cx="304800" cy="322206"/>
          </a:xfrm>
          <a:prstGeom prst="rightArrow">
            <a:avLst/>
          </a:prstGeom>
          <a:solidFill>
            <a:srgbClr val="8064A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6487876" y="3223506"/>
            <a:ext cx="304800" cy="322206"/>
          </a:xfrm>
          <a:prstGeom prst="rightArrow">
            <a:avLst/>
          </a:prstGeom>
          <a:solidFill>
            <a:srgbClr val="8064A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6487876" y="3555870"/>
            <a:ext cx="304800" cy="322206"/>
          </a:xfrm>
          <a:prstGeom prst="rightArrow">
            <a:avLst/>
          </a:prstGeom>
          <a:solidFill>
            <a:srgbClr val="8064A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6487876" y="2098050"/>
            <a:ext cx="304800" cy="322206"/>
          </a:xfrm>
          <a:prstGeom prst="rightArrow">
            <a:avLst/>
          </a:prstGeom>
          <a:solidFill>
            <a:srgbClr val="8064A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6487876" y="2619687"/>
            <a:ext cx="304800" cy="322206"/>
          </a:xfrm>
          <a:prstGeom prst="rightArrow">
            <a:avLst/>
          </a:prstGeom>
          <a:solidFill>
            <a:srgbClr val="8064A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6487876" y="4933508"/>
            <a:ext cx="304800" cy="322206"/>
          </a:xfrm>
          <a:prstGeom prst="rightArrow">
            <a:avLst/>
          </a:prstGeom>
          <a:solidFill>
            <a:srgbClr val="8064A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6487876" y="5630984"/>
            <a:ext cx="304800" cy="322206"/>
          </a:xfrm>
          <a:prstGeom prst="rightArrow">
            <a:avLst/>
          </a:prstGeom>
          <a:solidFill>
            <a:srgbClr val="8064A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6487876" y="6142396"/>
            <a:ext cx="304800" cy="322206"/>
          </a:xfrm>
          <a:prstGeom prst="rightArrow">
            <a:avLst/>
          </a:prstGeom>
          <a:solidFill>
            <a:srgbClr val="8064A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00044" y="709259"/>
            <a:ext cx="2422315" cy="276999"/>
          </a:xfrm>
          <a:prstGeom prst="rect">
            <a:avLst/>
          </a:prstGeom>
          <a:solidFill>
            <a:srgbClr val="EEECE1">
              <a:lumMod val="75000"/>
            </a:srgbClr>
          </a:solidFill>
        </p:spPr>
        <p:txBody>
          <a:bodyPr wrap="square" lIns="45720" rIns="4572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USSOCOM S&amp;T MAIN FOCUS AREAS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6487876" y="3924988"/>
            <a:ext cx="304800" cy="322206"/>
          </a:xfrm>
          <a:prstGeom prst="rightArrow">
            <a:avLst/>
          </a:prstGeom>
          <a:solidFill>
            <a:srgbClr val="8064A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06099"/>
              </p:ext>
            </p:extLst>
          </p:nvPr>
        </p:nvGraphicFramePr>
        <p:xfrm>
          <a:off x="2084855" y="3154515"/>
          <a:ext cx="4410084" cy="426720"/>
        </p:xfrm>
        <a:graphic>
          <a:graphicData uri="http://schemas.openxmlformats.org/drawingml/2006/table">
            <a:tbl>
              <a:tblPr firstRow="1" bandRow="1"/>
              <a:tblGrid>
                <a:gridCol w="44100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13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…resilient, survivable, federated networks and information ecosystems for tactical level up to strategic planning.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084571"/>
              </p:ext>
            </p:extLst>
          </p:nvPr>
        </p:nvGraphicFramePr>
        <p:xfrm>
          <a:off x="2084855" y="1116108"/>
          <a:ext cx="4410083" cy="426720"/>
        </p:xfrm>
        <a:graphic>
          <a:graphicData uri="http://schemas.openxmlformats.org/drawingml/2006/table">
            <a:tbl>
              <a:tblPr firstRow="1" bandRow="1"/>
              <a:tblGrid>
                <a:gridCol w="44100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307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Strike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diverse targets inside adversary air/missile defense networks…   …include capabilities to enhance close combat lethality in complex terrain.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12868"/>
              </p:ext>
            </p:extLst>
          </p:nvPr>
        </p:nvGraphicFramePr>
        <p:xfrm>
          <a:off x="2084855" y="3580206"/>
          <a:ext cx="4410082" cy="259080"/>
        </p:xfrm>
        <a:graphic>
          <a:graphicData uri="http://schemas.openxmlformats.org/drawingml/2006/table">
            <a:tbl>
              <a:tblPr firstRow="1" bandRow="1"/>
              <a:tblGrid>
                <a:gridCol w="44100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28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…gain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and maintain information superiority.</a:t>
                      </a:r>
                      <a:endParaRPr 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065268"/>
              </p:ext>
            </p:extLst>
          </p:nvPr>
        </p:nvGraphicFramePr>
        <p:xfrm>
          <a:off x="2084855" y="4456922"/>
          <a:ext cx="4410084" cy="426720"/>
        </p:xfrm>
        <a:graphic>
          <a:graphicData uri="http://schemas.openxmlformats.org/drawingml/2006/table">
            <a:tbl>
              <a:tblPr firstRow="1" bandRow="1"/>
              <a:tblGrid>
                <a:gridCol w="44100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28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…strike diverse targets inside adversary air/missile defense networks …sharpen our competitive advantages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and enhance our lethality.</a:t>
                      </a:r>
                      <a:endParaRPr 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449934"/>
              </p:ext>
            </p:extLst>
          </p:nvPr>
        </p:nvGraphicFramePr>
        <p:xfrm>
          <a:off x="2084855" y="1551643"/>
          <a:ext cx="4410083" cy="426720"/>
        </p:xfrm>
        <a:graphic>
          <a:graphicData uri="http://schemas.openxmlformats.org/drawingml/2006/table">
            <a:tbl>
              <a:tblPr firstRow="1" bandRow="1"/>
              <a:tblGrid>
                <a:gridCol w="44100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28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counter violent extremism, human trafficking,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trans-national criminal activity, and illegal arms trade with limited outside assistance.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368534"/>
              </p:ext>
            </p:extLst>
          </p:nvPr>
        </p:nvGraphicFramePr>
        <p:xfrm>
          <a:off x="2084855" y="1974190"/>
          <a:ext cx="4410084" cy="594360"/>
        </p:xfrm>
        <a:graphic>
          <a:graphicData uri="http://schemas.openxmlformats.org/drawingml/2006/table">
            <a:tbl>
              <a:tblPr firstRow="1" bandRow="1"/>
              <a:tblGrid>
                <a:gridCol w="44100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28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…resilient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, survivable, federated networks and information ecosystems for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tactical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level up to strategic planning.  …capabilities to gain and exploit information, deny competitors that same advantages…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45414"/>
              </p:ext>
            </p:extLst>
          </p:nvPr>
        </p:nvGraphicFramePr>
        <p:xfrm>
          <a:off x="2084855" y="2560071"/>
          <a:ext cx="4410084" cy="441439"/>
        </p:xfrm>
        <a:graphic>
          <a:graphicData uri="http://schemas.openxmlformats.org/drawingml/2006/table">
            <a:tbl>
              <a:tblPr firstRow="1" bandRow="1"/>
              <a:tblGrid>
                <a:gridCol w="44100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414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Advanced Autonomous Systems.  …military application of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autonomy, AI,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and ML…to gain competitive military advantages.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072151"/>
              </p:ext>
            </p:extLst>
          </p:nvPr>
        </p:nvGraphicFramePr>
        <p:xfrm>
          <a:off x="2084855" y="5503587"/>
          <a:ext cx="4419928" cy="594360"/>
        </p:xfrm>
        <a:graphic>
          <a:graphicData uri="http://schemas.openxmlformats.org/drawingml/2006/table">
            <a:tbl>
              <a:tblPr firstRow="1" bandRow="1"/>
              <a:tblGrid>
                <a:gridCol w="44199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28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…embracing new technology and techniques to counter competitors.</a:t>
                      </a:r>
                    </a:p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…degrade terrorist and WMD threats… …disrupting imminent terrorist and WMD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threats.  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090358"/>
              </p:ext>
            </p:extLst>
          </p:nvPr>
        </p:nvGraphicFramePr>
        <p:xfrm>
          <a:off x="2084855" y="4898159"/>
          <a:ext cx="4410084" cy="426720"/>
        </p:xfrm>
        <a:graphic>
          <a:graphicData uri="http://schemas.openxmlformats.org/drawingml/2006/table">
            <a:tbl>
              <a:tblPr firstRow="1" bandRow="1"/>
              <a:tblGrid>
                <a:gridCol w="44100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824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Build a more lethal force.  …include capabilities to enhance close combat lethality in complex terrain.  …invest in modernization of key capabilities…</a:t>
                      </a:r>
                    </a:p>
                  </a:txBody>
                  <a:tcPr marL="45720" marR="4572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971952"/>
              </p:ext>
            </p:extLst>
          </p:nvPr>
        </p:nvGraphicFramePr>
        <p:xfrm>
          <a:off x="2084855" y="6105242"/>
          <a:ext cx="4419928" cy="426720"/>
        </p:xfrm>
        <a:graphic>
          <a:graphicData uri="http://schemas.openxmlformats.org/drawingml/2006/table">
            <a:tbl>
              <a:tblPr firstRow="1" bandRow="1"/>
              <a:tblGrid>
                <a:gridCol w="44199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28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New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technologies </a:t>
                      </a:r>
                      <a:r>
                        <a:rPr lang="en-US" sz="1100" b="0" i="0" baseline="0" dirty="0" smtClean="0">
                          <a:solidFill>
                            <a:schemeClr val="tx1"/>
                          </a:solidFill>
                        </a:rPr>
                        <a:t>include…</a:t>
                      </a:r>
                      <a:r>
                        <a:rPr lang="en-US" sz="1100" b="0" i="0" dirty="0" smtClean="0">
                          <a:solidFill>
                            <a:schemeClr val="tx1"/>
                          </a:solidFill>
                        </a:rPr>
                        <a:t>biotechnology—</a:t>
                      </a:r>
                      <a:r>
                        <a:rPr lang="en-US" sz="1100" b="0" i="0" baseline="0" dirty="0" smtClean="0">
                          <a:solidFill>
                            <a:schemeClr val="tx1"/>
                          </a:solidFill>
                        </a:rPr>
                        <a:t> the very technologies that ensure we will be able to fight and win the wars of the future.</a:t>
                      </a:r>
                      <a:endParaRPr lang="en-US" sz="1100" b="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270259"/>
              </p:ext>
            </p:extLst>
          </p:nvPr>
        </p:nvGraphicFramePr>
        <p:xfrm>
          <a:off x="2084855" y="3873009"/>
          <a:ext cx="4403021" cy="426720"/>
        </p:xfrm>
        <a:graphic>
          <a:graphicData uri="http://schemas.openxmlformats.org/drawingml/2006/table">
            <a:tbl>
              <a:tblPr firstRow="1" bandRow="1"/>
              <a:tblGrid>
                <a:gridCol w="44030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28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…forces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that can deploy, survive, operate, maneuver, and regenerate in all domains while under attack.</a:t>
                      </a:r>
                      <a:endParaRPr 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8" name="TextBox 1"/>
          <p:cNvSpPr txBox="1">
            <a:spLocks noChangeArrowheads="1"/>
          </p:cNvSpPr>
          <p:nvPr/>
        </p:nvSpPr>
        <p:spPr bwMode="auto">
          <a:xfrm>
            <a:off x="4784515" y="6630262"/>
            <a:ext cx="25250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900" kern="0" dirty="0">
                <a:latin typeface="+mn-lt"/>
              </a:rPr>
              <a:t>DISTRIBUTION A: APPROVED FOR PUBLIC RELEASE</a:t>
            </a:r>
          </a:p>
        </p:txBody>
      </p:sp>
      <p:sp>
        <p:nvSpPr>
          <p:cNvPr id="37" name="TextBox 7"/>
          <p:cNvSpPr txBox="1"/>
          <p:nvPr/>
        </p:nvSpPr>
        <p:spPr>
          <a:xfrm>
            <a:off x="-2842" y="6620754"/>
            <a:ext cx="10099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UNCLASSIFIED</a:t>
            </a:r>
            <a:endParaRPr lang="en-US" sz="1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8"/>
          <p:cNvSpPr txBox="1"/>
          <p:nvPr/>
        </p:nvSpPr>
        <p:spPr>
          <a:xfrm>
            <a:off x="11184908" y="-8976"/>
            <a:ext cx="10099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UNCLASSIFIED</a:t>
            </a:r>
            <a:endParaRPr lang="en-US" sz="1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62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320C591162BD46BC0AE314138A35B1" ma:contentTypeVersion="0" ma:contentTypeDescription="Create a new document." ma:contentTypeScope="" ma:versionID="71c65555ea9d702b9facad5fff43c9f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acdb0e1d68f3e4b68aa65f76a9b3ca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D1CE8A-2D8F-422F-8293-68A6F2A20AB7}"/>
</file>

<file path=customXml/itemProps2.xml><?xml version="1.0" encoding="utf-8"?>
<ds:datastoreItem xmlns:ds="http://schemas.openxmlformats.org/officeDocument/2006/customXml" ds:itemID="{20126940-314F-4EFE-8244-1B2C9CE94800}"/>
</file>

<file path=customXml/itemProps3.xml><?xml version="1.0" encoding="utf-8"?>
<ds:datastoreItem xmlns:ds="http://schemas.openxmlformats.org/officeDocument/2006/customXml" ds:itemID="{418AD0EC-1EF6-426F-8DB2-CD75F0281865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405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>Department of Defense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 - ST Main Focus Areas Linkages to Defense Strategy</dc:title>
  <dc:creator>French, Craig E CTR USSOCOM HQ</dc:creator>
  <cp:lastModifiedBy>Boucher, Brittany M CTR USSOCOM HQ</cp:lastModifiedBy>
  <cp:revision>7</cp:revision>
  <cp:lastPrinted>2018-08-20T11:36:17Z</cp:lastPrinted>
  <dcterms:created xsi:type="dcterms:W3CDTF">2018-06-01T14:22:18Z</dcterms:created>
  <dcterms:modified xsi:type="dcterms:W3CDTF">2018-08-20T11:36:20Z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0x010100B1320C591162BD46BC0AE314138A35B1</vt:lpwstr>
  </property>
</Properties>
</file>